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D5E83-CA82-4CB2-B155-95FABC1EDB56}" type="datetimeFigureOut">
              <a:rPr lang="ru-RU"/>
              <a:pPr>
                <a:defRPr/>
              </a:pPr>
              <a:t>14.02.2014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E86AC-2B56-4F13-9CB6-01C9AB94B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CB59C-AE52-4C1F-BFAF-58666653C0A1}" type="datetimeFigureOut">
              <a:rPr lang="ru-RU"/>
              <a:pPr>
                <a:defRPr/>
              </a:pPr>
              <a:t>14.02.2014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9FF61-053D-4097-9CDB-1DD398D517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E6A4C-C7B1-4635-A177-FE013FB22DE4}" type="datetimeFigureOut">
              <a:rPr lang="ru-RU"/>
              <a:pPr>
                <a:defRPr/>
              </a:pPr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75F98-9396-4DEC-A0E8-B6CF004D7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08726-8055-4299-98FB-2B62AAE80FBF}" type="datetimeFigureOut">
              <a:rPr lang="ru-RU"/>
              <a:pPr>
                <a:defRPr/>
              </a:pPr>
              <a:t>14.02.2014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E5F5C-AC80-4E5C-9496-F7495FCC8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B110E-37F7-4116-BF94-5FC5917F18A4}" type="datetimeFigureOut">
              <a:rPr lang="ru-RU"/>
              <a:pPr>
                <a:defRPr/>
              </a:pPr>
              <a:t>14.02.2014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36BD3-7A34-4319-80C2-11321A32CD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EB4B9-716A-4C3D-86D2-EF2AC1BF7563}" type="datetimeFigureOut">
              <a:rPr lang="ru-RU"/>
              <a:pPr>
                <a:defRPr/>
              </a:pPr>
              <a:t>14.02.2014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82B96-7F9F-4259-9F31-486CA818B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92BD7-3275-4288-B6C7-FBE506C12575}" type="datetimeFigureOut">
              <a:rPr lang="ru-RU"/>
              <a:pPr>
                <a:defRPr/>
              </a:pPr>
              <a:t>14.02.2014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B964F-EF82-45A6-8EE9-00E71EDF8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8F091-4D68-4CDA-9465-C8B2DE02405C}" type="datetimeFigureOut">
              <a:rPr lang="ru-RU"/>
              <a:pPr>
                <a:defRPr/>
              </a:pPr>
              <a:t>14.02.2014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18489-288D-4464-985B-791B81B4D8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209CC-202C-47B7-9874-F14939044E35}" type="datetimeFigureOut">
              <a:rPr lang="ru-RU"/>
              <a:pPr>
                <a:defRPr/>
              </a:pPr>
              <a:t>14.02.2014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C8F43-E56B-43BB-98B1-ECCC2C634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16656-56BF-4AA4-966C-30D62DB7554A}" type="datetimeFigureOut">
              <a:rPr lang="ru-RU"/>
              <a:pPr>
                <a:defRPr/>
              </a:pPr>
              <a:t>14.02.2014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02C36-003F-4265-9477-7F6BAD6A96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C8340-0777-48DD-AEFD-01911EACCA5D}" type="datetimeFigureOut">
              <a:rPr lang="ru-RU"/>
              <a:pPr>
                <a:defRPr/>
              </a:pPr>
              <a:t>14.02.2014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9F81E-8F6E-49EF-A0C2-D064175FD5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E7F875-FEDF-4AC7-8EA1-4D18DD5C0868}" type="datetimeFigureOut">
              <a:rPr lang="ru-RU"/>
              <a:pPr>
                <a:defRPr/>
              </a:pPr>
              <a:t>14.02.2014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0466F1-99C2-4387-9EEB-E0A7DAC35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69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71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908050"/>
            <a:ext cx="8515350" cy="18764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5400" b="1" i="1" dirty="0" smtClean="0">
                <a:cs typeface="Angsana New" pitchFamily="18" charset="-34"/>
              </a:rPr>
              <a:t>Начало Второй Мировой Войны </a:t>
            </a:r>
            <a:endParaRPr lang="ru-RU" sz="5400" b="1" i="1" dirty="0">
              <a:cs typeface="Angsana New" pitchFamily="18" charset="-34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932040" y="2852936"/>
            <a:ext cx="3528392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403648" y="2852936"/>
            <a:ext cx="3765538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1"/>
          <p:cNvSpPr>
            <a:spLocks noChangeArrowheads="1"/>
          </p:cNvSpPr>
          <p:nvPr/>
        </p:nvSpPr>
        <p:spPr bwMode="auto">
          <a:xfrm>
            <a:off x="1692275" y="1350963"/>
            <a:ext cx="5813425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Вечером </a:t>
            </a:r>
            <a:r>
              <a:rPr lang="ru-RU" sz="2800">
                <a:solidFill>
                  <a:srgbClr val="FF0000"/>
                </a:solidFill>
                <a:latin typeface="Franklin Gothic Book" pitchFamily="34" charset="0"/>
              </a:rPr>
              <a:t>17 сентября </a:t>
            </a:r>
            <a:r>
              <a:rPr lang="ru-RU" sz="2800">
                <a:latin typeface="Franklin Gothic Book" pitchFamily="34" charset="0"/>
              </a:rPr>
              <a:t>польское правительство и верховное командование бежало в Румынию.</a:t>
            </a:r>
          </a:p>
          <a:p>
            <a:r>
              <a:rPr lang="ru-RU" sz="2800">
                <a:solidFill>
                  <a:srgbClr val="FF0000"/>
                </a:solidFill>
                <a:latin typeface="Franklin Gothic Book" pitchFamily="34" charset="0"/>
              </a:rPr>
              <a:t>28 сентября </a:t>
            </a:r>
            <a:r>
              <a:rPr lang="ru-RU" sz="2800">
                <a:latin typeface="Franklin Gothic Book" pitchFamily="34" charset="0"/>
              </a:rPr>
              <a:t>немцы занимают Варшаву. 6 октября капитулируют последние подразделения польской армии.</a:t>
            </a:r>
          </a:p>
          <a:p>
            <a:endParaRPr lang="ru-RU" sz="280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468313" y="373063"/>
            <a:ext cx="4572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В ходе советско-финских переговоров </a:t>
            </a:r>
            <a:r>
              <a:rPr lang="ru-RU">
                <a:solidFill>
                  <a:srgbClr val="FF0000"/>
                </a:solidFill>
                <a:latin typeface="Franklin Gothic Book" pitchFamily="34" charset="0"/>
              </a:rPr>
              <a:t>1938−1939 годов </a:t>
            </a:r>
            <a:r>
              <a:rPr lang="ru-RU">
                <a:latin typeface="Franklin Gothic Book" pitchFamily="34" charset="0"/>
              </a:rPr>
              <a:t>СССР пытается добиться от Финляндии уступки части Карельского перешейка ,а также передачи в аренду нескольких островов и части полуострова Ханко под военные базы. Финляндия, настаивает на заключении торгового соглашения и согласия на ремилитаризацию Аландских островов.</a:t>
            </a:r>
          </a:p>
          <a:p>
            <a:r>
              <a:rPr lang="ru-RU">
                <a:solidFill>
                  <a:srgbClr val="FF0000"/>
                </a:solidFill>
                <a:latin typeface="Franklin Gothic Book" pitchFamily="34" charset="0"/>
              </a:rPr>
              <a:t>30 ноября 1939 года </a:t>
            </a:r>
            <a:r>
              <a:rPr lang="ru-RU">
                <a:latin typeface="Franklin Gothic Book" pitchFamily="34" charset="0"/>
              </a:rPr>
              <a:t>СССР вторгается в Финляндию. </a:t>
            </a:r>
            <a:r>
              <a:rPr lang="ru-RU">
                <a:solidFill>
                  <a:srgbClr val="FF0000"/>
                </a:solidFill>
                <a:latin typeface="Franklin Gothic Book" pitchFamily="34" charset="0"/>
              </a:rPr>
              <a:t>14 декабря </a:t>
            </a:r>
            <a:r>
              <a:rPr lang="ru-RU">
                <a:latin typeface="Franklin Gothic Book" pitchFamily="34" charset="0"/>
              </a:rPr>
              <a:t>за развязывание войны СССР исключён из Лиги Наций.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662799" y="3356992"/>
            <a:ext cx="4223916" cy="2989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рямоугольник 1"/>
          <p:cNvSpPr>
            <a:spLocks noChangeArrowheads="1"/>
          </p:cNvSpPr>
          <p:nvPr/>
        </p:nvSpPr>
        <p:spPr bwMode="auto">
          <a:xfrm>
            <a:off x="900113" y="333375"/>
            <a:ext cx="540067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Franklin Gothic Book" pitchFamily="34" charset="0"/>
              </a:rPr>
              <a:t>13 марта 1940 года </a:t>
            </a:r>
            <a:r>
              <a:rPr lang="ru-RU">
                <a:latin typeface="Franklin Gothic Book" pitchFamily="34" charset="0"/>
              </a:rPr>
              <a:t>в Москве подписан мирный договор между Финляндией и СССР, по которому были удовлетворены советские требования: граница на Карельском перешейке в районе Ленинграда отодвинута к северо-западу с 32 до 150 км, к СССР отошёл ряд островов в Финском заливе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633933" y="2442388"/>
            <a:ext cx="4666259" cy="37703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1"/>
          <p:cNvSpPr>
            <a:spLocks noChangeArrowheads="1"/>
          </p:cNvSpPr>
          <p:nvPr/>
        </p:nvSpPr>
        <p:spPr bwMode="auto">
          <a:xfrm>
            <a:off x="284163" y="533400"/>
            <a:ext cx="5886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Franklin Gothic Book" pitchFamily="34" charset="0"/>
              </a:rPr>
              <a:t>9 апреля 1940 года </a:t>
            </a:r>
            <a:r>
              <a:rPr lang="ru-RU">
                <a:latin typeface="Franklin Gothic Book" pitchFamily="34" charset="0"/>
              </a:rPr>
              <a:t>Германия вторгается в Данию и Норвегию.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115616" y="1179171"/>
            <a:ext cx="4664161" cy="31037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153263" y="69394"/>
            <a:ext cx="2921099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355976" y="3609649"/>
            <a:ext cx="4333169" cy="29740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Прямоугольник 1"/>
          <p:cNvSpPr>
            <a:spLocks noChangeArrowheads="1"/>
          </p:cNvSpPr>
          <p:nvPr/>
        </p:nvSpPr>
        <p:spPr bwMode="auto">
          <a:xfrm>
            <a:off x="1547813" y="549275"/>
            <a:ext cx="5670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Franklin Gothic Book" pitchFamily="34" charset="0"/>
              </a:rPr>
              <a:t>10 мая 1940 года </a:t>
            </a:r>
            <a:r>
              <a:rPr lang="ru-RU">
                <a:latin typeface="Franklin Gothic Book" pitchFamily="34" charset="0"/>
              </a:rPr>
              <a:t>Германия силами 135 дивизий вторгается в Бельгию, Нидерланды и Люксембург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000026" y="1700808"/>
            <a:ext cx="5036470" cy="23901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358021" y="4123473"/>
            <a:ext cx="4320480" cy="23475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83568" y="2060848"/>
            <a:ext cx="3195228" cy="3499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рямоугольник 1"/>
          <p:cNvSpPr>
            <a:spLocks noChangeArrowheads="1"/>
          </p:cNvSpPr>
          <p:nvPr/>
        </p:nvSpPr>
        <p:spPr bwMode="auto">
          <a:xfrm>
            <a:off x="2051050" y="1628775"/>
            <a:ext cx="5094288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Franklin Gothic Book" pitchFamily="34" charset="0"/>
              </a:rPr>
              <a:t>22 июня </a:t>
            </a:r>
            <a:r>
              <a:rPr lang="ru-RU" sz="2400">
                <a:latin typeface="Franklin Gothic Book" pitchFamily="34" charset="0"/>
              </a:rPr>
              <a:t>в Компьене в том же вагоне, в котором была подписана капитуляция Германии в </a:t>
            </a:r>
            <a:r>
              <a:rPr lang="ru-RU" sz="2400">
                <a:solidFill>
                  <a:srgbClr val="FF0000"/>
                </a:solidFill>
                <a:latin typeface="Franklin Gothic Book" pitchFamily="34" charset="0"/>
              </a:rPr>
              <a:t>1918 году</a:t>
            </a:r>
            <a:r>
              <a:rPr lang="ru-RU" sz="2400">
                <a:latin typeface="Franklin Gothic Book" pitchFamily="34" charset="0"/>
              </a:rPr>
              <a:t>, подписано франко-немецкое перемирие, по которому Франция соглашается на оккупацию большей части своей территории, демобилизацию почти всей сухопутной армии и интернирование военно-морского флота и авиации.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1"/>
          <p:cNvSpPr>
            <a:spLocks noChangeArrowheads="1"/>
          </p:cNvSpPr>
          <p:nvPr/>
        </p:nvSpPr>
        <p:spPr bwMode="auto">
          <a:xfrm>
            <a:off x="487363" y="1484313"/>
            <a:ext cx="3255962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Franklin Gothic Book" pitchFamily="34" charset="0"/>
              </a:rPr>
              <a:t>16 июля 1940 года </a:t>
            </a:r>
            <a:r>
              <a:rPr lang="ru-RU">
                <a:latin typeface="Franklin Gothic Book" pitchFamily="34" charset="0"/>
              </a:rPr>
              <a:t>Гитлер издаёт директиву о вторжении в Великобританию (операция «Морской лев»). Однако командование немецких ВМС и сухопутных сил, ссылаясь на мощь британского флота и отсутствие у вермахта опыта десантных операций, требует от ВВС вначале обеспечить господство в воздухе. С августа немцы начинают бомбардировки Великобритании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139952" y="1268760"/>
            <a:ext cx="4608512" cy="4392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рямоугольник 1"/>
          <p:cNvSpPr>
            <a:spLocks noChangeArrowheads="1"/>
          </p:cNvSpPr>
          <p:nvPr/>
        </p:nvSpPr>
        <p:spPr bwMode="auto">
          <a:xfrm>
            <a:off x="420688" y="1125538"/>
            <a:ext cx="78232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Franklin Gothic Book" pitchFamily="34" charset="0"/>
              </a:rPr>
              <a:t>После вступления Италии в войну, итальянские войска начинают боевые действия за контроль над Средиземноморьем, Северной и Восточной Африкой.</a:t>
            </a:r>
          </a:p>
          <a:p>
            <a:r>
              <a:rPr lang="ru-RU" sz="2400">
                <a:solidFill>
                  <a:srgbClr val="FF0000"/>
                </a:solidFill>
                <a:latin typeface="Franklin Gothic Book" pitchFamily="34" charset="0"/>
              </a:rPr>
              <a:t>В ноябре 1940 года </a:t>
            </a:r>
            <a:r>
              <a:rPr lang="ru-RU" sz="2400">
                <a:latin typeface="Franklin Gothic Book" pitchFamily="34" charset="0"/>
              </a:rPr>
              <a:t>английская авиация наносит удар по итальянскому флоту в Таранто, что крайне затрудняет морские перевозки грузов для итальянских войск в Северную Африку. Воспользовавшись этим, </a:t>
            </a:r>
            <a:r>
              <a:rPr lang="ru-RU" sz="2400">
                <a:solidFill>
                  <a:srgbClr val="FF0000"/>
                </a:solidFill>
                <a:latin typeface="Franklin Gothic Book" pitchFamily="34" charset="0"/>
              </a:rPr>
              <a:t>9 декабря 1940 года </a:t>
            </a:r>
            <a:r>
              <a:rPr lang="ru-RU" sz="2400">
                <a:latin typeface="Franklin Gothic Book" pitchFamily="34" charset="0"/>
              </a:rPr>
              <a:t>английские войска переходят в наступление в Египте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1"/>
          <p:cNvSpPr>
            <a:spLocks noChangeArrowheads="1"/>
          </p:cNvSpPr>
          <p:nvPr/>
        </p:nvSpPr>
        <p:spPr bwMode="auto">
          <a:xfrm>
            <a:off x="468313" y="908050"/>
            <a:ext cx="79200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Вторая мировая война (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сентября 1939— 2 сентября 1945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) — война двух мировых военно-политических коалиций, ставшая крупнейшей войной в истории человечества. В ней участвовало 61 государство из 73 существовавших на тот момент. Боевые действия велись на территории трёх континентов и в водах четырёх океанов.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840399" y="3220146"/>
            <a:ext cx="5162470" cy="3213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1"/>
          <p:cNvSpPr>
            <a:spLocks noChangeArrowheads="1"/>
          </p:cNvSpPr>
          <p:nvPr/>
        </p:nvSpPr>
        <p:spPr bwMode="auto">
          <a:xfrm>
            <a:off x="1692275" y="476250"/>
            <a:ext cx="56324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Franklin Gothic Book" pitchFamily="34" charset="0"/>
              </a:rPr>
              <a:t>Предпосылки войны в Европе:</a:t>
            </a:r>
          </a:p>
          <a:p>
            <a:endParaRPr lang="ru-RU" sz="3200">
              <a:latin typeface="Franklin Gothic Book" pitchFamily="34" charset="0"/>
            </a:endParaRPr>
          </a:p>
        </p:txBody>
      </p:sp>
      <p:sp>
        <p:nvSpPr>
          <p:cNvPr id="15362" name="Прямоугольник 3"/>
          <p:cNvSpPr>
            <a:spLocks noChangeArrowheads="1"/>
          </p:cNvSpPr>
          <p:nvPr/>
        </p:nvSpPr>
        <p:spPr bwMode="auto">
          <a:xfrm>
            <a:off x="504825" y="1358900"/>
            <a:ext cx="8353425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  Одной из главных первопричин начала Второй мировой войны были территориальные споры стран-победительниц первой мировой войны (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1914-1918 г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.) и нарастающая психологическая готовность в войне-реваншу со стороны побежденных.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  Одним из толчков к развязыванию Второй мировой войны стало также возникновение тоталитарных и диктаторских режимов в таких странах, как Италия, Германия и Япония.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   Борьба зародившего в Советском Союзе социализма против всего капиталистического мира поставила окончательную точку в надежде на мирное разрешение всемирного конфликта.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    Версальский договор крайне ограничил возможности Германии в военной сфере.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1"/>
          <p:cNvSpPr>
            <a:spLocks noChangeArrowheads="1"/>
          </p:cNvSpPr>
          <p:nvPr/>
        </p:nvSpPr>
        <p:spPr bwMode="auto">
          <a:xfrm>
            <a:off x="755650" y="765175"/>
            <a:ext cx="7777163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 июля 1928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в Париже подписан пакт Бриана -Келлога -договор об отказе от войны в каче­стве орудия национальной политики. Пакт должен был вступить в силу </a:t>
            </a:r>
            <a:r>
              <a:rPr lang="ru-RU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 июля 1929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года. </a:t>
            </a:r>
            <a:r>
              <a:rPr lang="ru-RU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февраля 1929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, ещё до официального вступления пакта в силу, в Москве был подписан так называемый «протокол Литвинова» -Московский протокол о досрочном введении в силу обязательств пакта Бриана - Келлога между СССР, Польшей, Румынией, Эстонией и Латвией. </a:t>
            </a:r>
            <a:r>
              <a:rPr lang="ru-RU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апреля 1929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к нему присоединилась Турция и </a:t>
            </a:r>
            <a:r>
              <a:rPr lang="ru-RU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апреля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-Литва.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771800" y="3904025"/>
            <a:ext cx="3312368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395288" y="1439863"/>
            <a:ext cx="4191000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 </a:t>
            </a:r>
            <a:r>
              <a:rPr lang="ru-RU" sz="2000">
                <a:solidFill>
                  <a:srgbClr val="FF0000"/>
                </a:solidFill>
                <a:latin typeface="Franklin Gothic Book" pitchFamily="34" charset="0"/>
              </a:rPr>
              <a:t>14 октября 1933 года </a:t>
            </a:r>
            <a:r>
              <a:rPr lang="ru-RU" sz="2000">
                <a:latin typeface="Franklin Gothic Book" pitchFamily="34" charset="0"/>
              </a:rPr>
              <a:t>Германия выходит из Лиги Наций и отказывается от участия в Женевской конференции по разоружению. </a:t>
            </a:r>
          </a:p>
          <a:p>
            <a:r>
              <a:rPr lang="ru-RU" sz="2000">
                <a:solidFill>
                  <a:srgbClr val="FF0000"/>
                </a:solidFill>
                <a:latin typeface="Franklin Gothic Book" pitchFamily="34" charset="0"/>
              </a:rPr>
              <a:t>26 января 1934 </a:t>
            </a:r>
            <a:r>
              <a:rPr lang="ru-RU" sz="2000">
                <a:latin typeface="Franklin Gothic Book" pitchFamily="34" charset="0"/>
              </a:rPr>
              <a:t>года заключается Договор о ненападении между Германией и Польшей. </a:t>
            </a:r>
          </a:p>
          <a:p>
            <a:r>
              <a:rPr lang="ru-RU" sz="2000">
                <a:solidFill>
                  <a:srgbClr val="FF0000"/>
                </a:solidFill>
                <a:latin typeface="Franklin Gothic Book" pitchFamily="34" charset="0"/>
              </a:rPr>
              <a:t>24 июля 1934 года </a:t>
            </a:r>
            <a:r>
              <a:rPr lang="ru-RU" sz="2000">
                <a:latin typeface="Franklin Gothic Book" pitchFamily="34" charset="0"/>
              </a:rPr>
              <a:t>Германия предпринимает попытку осуществить аншлюс Австрии, инспирировав в Вене антиправительственный путч.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192991" y="1611620"/>
            <a:ext cx="4527947" cy="30186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1"/>
          <p:cNvSpPr>
            <a:spLocks noChangeArrowheads="1"/>
          </p:cNvSpPr>
          <p:nvPr/>
        </p:nvSpPr>
        <p:spPr bwMode="auto">
          <a:xfrm>
            <a:off x="684213" y="692150"/>
            <a:ext cx="77755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марте 1938 года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Германия беспрепятственно присоединяет к себе Австрию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591612" y="1681796"/>
            <a:ext cx="5960776" cy="40458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2195513" y="5784850"/>
            <a:ext cx="4572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Гитлер сообщает депутатам Рейхстага о присоединении Австрии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>
            <a:spLocks noChangeArrowheads="1"/>
          </p:cNvSpPr>
          <p:nvPr/>
        </p:nvSpPr>
        <p:spPr bwMode="auto">
          <a:xfrm>
            <a:off x="1476375" y="1268413"/>
            <a:ext cx="6551613" cy="372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В ходе политического кризиса </a:t>
            </a:r>
            <a:r>
              <a:rPr lang="ru-RU" sz="2800">
                <a:solidFill>
                  <a:srgbClr val="FF0000"/>
                </a:solidFill>
                <a:latin typeface="Franklin Gothic Book" pitchFamily="34" charset="0"/>
              </a:rPr>
              <a:t>1939 года </a:t>
            </a:r>
            <a:r>
              <a:rPr lang="ru-RU" sz="2800">
                <a:latin typeface="Franklin Gothic Book" pitchFamily="34" charset="0"/>
              </a:rPr>
              <a:t>в Европе сложилось два военно-политических блока: англо-французский и германо-итальянский, каждый из которых был заинтересован в соглашении с СССР.</a:t>
            </a:r>
            <a:endParaRPr lang="ru-RU" sz="2800"/>
          </a:p>
          <a:p>
            <a:endParaRPr lang="ru-RU" sz="2800"/>
          </a:p>
          <a:p>
            <a:endParaRPr lang="ru-RU" sz="2400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323850" y="1268413"/>
            <a:ext cx="381635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Franklin Gothic Book" pitchFamily="34" charset="0"/>
              </a:rPr>
              <a:t>1 сентября 1939 года </a:t>
            </a:r>
            <a:r>
              <a:rPr lang="ru-RU">
                <a:latin typeface="Franklin Gothic Book" pitchFamily="34" charset="0"/>
              </a:rPr>
              <a:t>войска Германии и Словакии вторгаются в Польшу, это провоцирует объявление войны в свой адрес со стороны Англии, Франции и прочих стран, имевших союз с Польшей.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291904" y="774229"/>
            <a:ext cx="4525642" cy="5616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1"/>
          <p:cNvSpPr>
            <a:spLocks noChangeArrowheads="1"/>
          </p:cNvSpPr>
          <p:nvPr/>
        </p:nvSpPr>
        <p:spPr bwMode="auto">
          <a:xfrm>
            <a:off x="1979613" y="476250"/>
            <a:ext cx="6048375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Franklin Gothic Book" pitchFamily="34" charset="0"/>
              </a:rPr>
              <a:t>3 сентября </a:t>
            </a:r>
            <a:r>
              <a:rPr lang="ru-RU">
                <a:latin typeface="Franklin Gothic Book" pitchFamily="34" charset="0"/>
              </a:rPr>
              <a:t>в 9 часов Англия, в 12:20 Франция, а также Австралия и Новая Зеландия объявили Германии войну.</a:t>
            </a:r>
          </a:p>
          <a:p>
            <a:r>
              <a:rPr lang="ru-RU">
                <a:solidFill>
                  <a:srgbClr val="FF0000"/>
                </a:solidFill>
                <a:latin typeface="Franklin Gothic Book" pitchFamily="34" charset="0"/>
              </a:rPr>
              <a:t>5 сентября </a:t>
            </a:r>
            <a:r>
              <a:rPr lang="ru-RU">
                <a:latin typeface="Franklin Gothic Book" pitchFamily="34" charset="0"/>
              </a:rPr>
              <a:t>США и Япония объявляют о своём нейтралитете в европейской войне.</a:t>
            </a:r>
          </a:p>
          <a:p>
            <a:r>
              <a:rPr lang="ru-RU">
                <a:solidFill>
                  <a:srgbClr val="FF0000"/>
                </a:solidFill>
                <a:latin typeface="Franklin Gothic Book" pitchFamily="34" charset="0"/>
              </a:rPr>
              <a:t>7 сентября </a:t>
            </a:r>
            <a:r>
              <a:rPr lang="ru-RU">
                <a:latin typeface="Franklin Gothic Book" pitchFamily="34" charset="0"/>
              </a:rPr>
              <a:t>немецкие войска под командованием Хайнца Гудериана начинают атаку на польскую оборонительную линию под Визной. 720 польских солдат и офицеров сдерживали сорокатысячную группировку противника вплоть до 10 сентября.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345803" y="3365402"/>
            <a:ext cx="4667073" cy="2869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4CAD84805683240BBC45A549CD29B2B" ma:contentTypeVersion="0" ma:contentTypeDescription="Создание документа." ma:contentTypeScope="" ma:versionID="2ab0def56dd0bbe99bca4b0e1ec6125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01C787-4A08-4EA0-B758-E1860B480085}"/>
</file>

<file path=customXml/itemProps2.xml><?xml version="1.0" encoding="utf-8"?>
<ds:datastoreItem xmlns:ds="http://schemas.openxmlformats.org/officeDocument/2006/customXml" ds:itemID="{5EABD2AF-53FE-46A2-AE18-FCE9F29FCE79}"/>
</file>

<file path=customXml/itemProps3.xml><?xml version="1.0" encoding="utf-8"?>
<ds:datastoreItem xmlns:ds="http://schemas.openxmlformats.org/officeDocument/2006/customXml" ds:itemID="{B088601D-6E85-4528-BCA4-94E176D0E6A1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91</TotalTime>
  <Words>672</Words>
  <Application>Microsoft Office PowerPoint</Application>
  <PresentationFormat>Экран (4:3)</PresentationFormat>
  <Paragraphs>30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17</vt:i4>
      </vt:variant>
    </vt:vector>
  </HeadingPairs>
  <TitlesOfParts>
    <vt:vector size="33" baseType="lpstr">
      <vt:lpstr>Arial</vt:lpstr>
      <vt:lpstr>Franklin Gothic Medium</vt:lpstr>
      <vt:lpstr>Franklin Gothic Book</vt:lpstr>
      <vt:lpstr>Wingdings 2</vt:lpstr>
      <vt:lpstr>Calibri</vt:lpstr>
      <vt:lpstr>Angsana New</vt:lpstr>
      <vt:lpstr>Times New Roman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Воська</dc:creator>
  <cp:lastModifiedBy>Dom-pccp</cp:lastModifiedBy>
  <cp:revision>14</cp:revision>
  <dcterms:created xsi:type="dcterms:W3CDTF">2014-02-12T16:22:25Z</dcterms:created>
  <dcterms:modified xsi:type="dcterms:W3CDTF">2014-02-14T18:07:47Z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0x01010024CAD84805683240BBC45A549CD29B2B</vt:lpwstr>
  </property>
</Properties>
</file>